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1" r:id="rId4"/>
    <p:sldId id="262" r:id="rId5"/>
    <p:sldId id="286" r:id="rId6"/>
    <p:sldId id="289" r:id="rId7"/>
    <p:sldId id="290" r:id="rId8"/>
    <p:sldId id="263" r:id="rId9"/>
    <p:sldId id="272" r:id="rId10"/>
    <p:sldId id="265" r:id="rId11"/>
    <p:sldId id="274" r:id="rId12"/>
    <p:sldId id="276" r:id="rId13"/>
    <p:sldId id="267" r:id="rId14"/>
    <p:sldId id="287" r:id="rId15"/>
    <p:sldId id="275" r:id="rId16"/>
    <p:sldId id="292" r:id="rId17"/>
    <p:sldId id="299" r:id="rId18"/>
    <p:sldId id="301" r:id="rId19"/>
    <p:sldId id="302" r:id="rId20"/>
    <p:sldId id="303" r:id="rId21"/>
    <p:sldId id="268" r:id="rId22"/>
    <p:sldId id="269" r:id="rId23"/>
    <p:sldId id="270" r:id="rId24"/>
    <p:sldId id="271" r:id="rId25"/>
    <p:sldId id="297" r:id="rId26"/>
    <p:sldId id="285" r:id="rId27"/>
    <p:sldId id="279" r:id="rId28"/>
    <p:sldId id="280" r:id="rId29"/>
    <p:sldId id="278" r:id="rId30"/>
    <p:sldId id="281" r:id="rId31"/>
    <p:sldId id="282" r:id="rId32"/>
    <p:sldId id="283" r:id="rId33"/>
    <p:sldId id="304" r:id="rId34"/>
    <p:sldId id="305" r:id="rId3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54F7-C0CF-4839-AADB-4394CE2D5A55}" type="datetimeFigureOut">
              <a:rPr lang="sr-Latn-CS" smtClean="0"/>
              <a:pPr/>
              <a:t>26.11.2013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8A8-7ACF-49BA-B0B3-CF06E316577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Kompozitni materijali ojačani kontinualnim vlaknima</a:t>
            </a:r>
            <a:endParaRPr kumimoji="0" lang="sr-Latn-C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sr-Latn-CS" dirty="0" smtClean="0"/>
              <a:t>Namotavanje</a:t>
            </a:r>
            <a:endParaRPr lang="sr-Latn-C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1410"/>
            <a:ext cx="2895600" cy="28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Namotavanje prethodno impregniranih kontinualnih vlakana oko kalupa.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pogodan za širok spektar radnih predmeta, pretežno kružnog ili elipsastog poprečnog preseka.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Posle namotavanja, potrebno je ostvariti umrežavanje polimernih lanaca termoreaktivne osnove, što se ostvaruje sledećim metodama:</a:t>
            </a:r>
          </a:p>
          <a:p>
            <a:r>
              <a:rPr lang="sr-Latn-CS" sz="2000" b="1" dirty="0" smtClean="0"/>
              <a:t>	1. Na sobnoj temperaturi (dugotrajan proces)</a:t>
            </a:r>
          </a:p>
          <a:p>
            <a:r>
              <a:rPr lang="sr-Latn-CS" sz="2000" b="1" dirty="0" smtClean="0"/>
              <a:t>	2. U peći (brži proces)</a:t>
            </a:r>
          </a:p>
          <a:p>
            <a:r>
              <a:rPr lang="sr-Latn-CS" sz="2000" b="1" dirty="0" smtClean="0"/>
              <a:t>	2. Autoklavom (poseban uređaj, kombinacija zagrevanja i pritiska)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548" y="4343400"/>
            <a:ext cx="27564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495801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429000"/>
            <a:ext cx="2438400" cy="16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*Umrežavanje autoklavom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Primenjivo nakon različitih metoda oblikovanja kompozitnih materijala sa kontinualnim vlaknima (ručno kalupovanje, namotavanje... ).</a:t>
            </a:r>
          </a:p>
          <a:p>
            <a:r>
              <a:rPr lang="sr-Latn-CS" sz="2000" b="1" dirty="0" smtClean="0"/>
              <a:t>Komponenta se postavlja u polimernu foliju, koja se vakuumira, čime se smanjuje poroznost. Nakon toga se oko folije/komponente uduvava argon i vrši zagrevanje (na 120-180 </a:t>
            </a:r>
            <a:r>
              <a:rPr lang="sr-Latn-CS" sz="2000" b="1" baseline="30000" dirty="0" smtClean="0"/>
              <a:t>o</a:t>
            </a:r>
            <a:r>
              <a:rPr lang="sr-Latn-CS" sz="2000" b="1" dirty="0" smtClean="0"/>
              <a:t>C), čime se povećava gustina i postiže umrežavanje.</a:t>
            </a:r>
          </a:p>
          <a:p>
            <a:r>
              <a:rPr lang="sr-Latn-CS" sz="2000" b="1" dirty="0" smtClean="0"/>
              <a:t>Najkvalitetniji način umrežavanja polimerne faze, upotrebljavan za najodgovornije komponente (avio industrija, vasionska tehnika...).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191000"/>
            <a:ext cx="9144000" cy="2438400"/>
            <a:chOff x="0" y="4419600"/>
            <a:chExt cx="9144000" cy="2438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232278" y="5092607"/>
              <a:ext cx="1911722" cy="1765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198550"/>
              <a:ext cx="2371725" cy="165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6"/>
            <p:cNvGrpSpPr/>
            <p:nvPr/>
          </p:nvGrpSpPr>
          <p:grpSpPr>
            <a:xfrm>
              <a:off x="2129393" y="4419600"/>
              <a:ext cx="5185807" cy="2438400"/>
              <a:chOff x="2057400" y="4419600"/>
              <a:chExt cx="5185807" cy="24384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8400" y="4584700"/>
                <a:ext cx="4804807" cy="204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733800" y="4419600"/>
                <a:ext cx="2590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Vakuum pumpa</a:t>
                </a:r>
                <a:endParaRPr lang="sr-Latn-C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8400" y="4648200"/>
                <a:ext cx="1295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Polimerna</a:t>
                </a:r>
              </a:p>
              <a:p>
                <a:r>
                  <a:rPr lang="sr-Latn-CS" b="1" dirty="0" smtClean="0"/>
                  <a:t>folija</a:t>
                </a:r>
                <a:endParaRPr lang="sr-Latn-C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7400" y="5486400"/>
                <a:ext cx="10668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Zaptivna traka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67400" y="6211669"/>
                <a:ext cx="1295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Kompozitni materijal</a:t>
                </a:r>
                <a:endParaRPr lang="sr-Latn-C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33800" y="6324600"/>
                <a:ext cx="1295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Radni sto</a:t>
                </a:r>
                <a:endParaRPr lang="sr-Latn-C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43600" y="4648200"/>
                <a:ext cx="1295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sr-Latn-CS" b="1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Konvencionalno brizganje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934744" cy="27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Brizganje </a:t>
            </a:r>
          </a:p>
          <a:p>
            <a:r>
              <a:rPr lang="sr-Latn-CS" b="1" dirty="0" smtClean="0"/>
              <a:t>smole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Opcioni vakuum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019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810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Dejstvo pritiska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400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Impregnirana vlakna</a:t>
            </a:r>
            <a:endParaRPr lang="sr-Latn-C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Pored oblikovanja proizvoda, moguće je i umrežavanje u samom kalupu.</a:t>
            </a:r>
          </a:p>
          <a:p>
            <a:r>
              <a:rPr lang="sr-Latn-CS" sz="2000" b="1" dirty="0" smtClean="0"/>
              <a:t>Popuna kalupa (za nešto složenije konfiguracije) omogućena opcionim vakuumiranjem.</a:t>
            </a:r>
          </a:p>
          <a:p>
            <a:r>
              <a:rPr lang="sr-Latn-CS" sz="2000" b="1" dirty="0" smtClean="0"/>
              <a:t>Proces pogodan za automatizaciju, relativno kratko traje i pogodan za serijsku proizvodnju.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Vakuumsko brizganje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0600" y="4114800"/>
            <a:ext cx="7696200" cy="2486025"/>
            <a:chOff x="990600" y="4114800"/>
            <a:chExt cx="7696200" cy="2486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6170984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Zaptivna traka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724400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Polimerna folija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029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      Držač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4102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Impregnirana vlakna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343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Vakuum pumpa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435506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Tok smole</a:t>
              </a:r>
              <a:endParaRPr lang="sr-Latn-CS" b="1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Proces sličan umrežavanju autoklavom, ali se pre brizganja smole vakuumiraju i sabijaju impregnirana vlakna.</a:t>
            </a:r>
          </a:p>
          <a:p>
            <a:r>
              <a:rPr lang="sr-Latn-CS" sz="2000" b="1" dirty="0" smtClean="0"/>
              <a:t>Visok kvalitet proizvoda, uz vrlo visok sadržaj vlakana, pogodan za velike radne predmete.</a:t>
            </a:r>
          </a:p>
          <a:p>
            <a:r>
              <a:rPr lang="sr-Latn-CS" sz="2000" b="1" dirty="0" smtClean="0"/>
              <a:t>Nedostatak je što se impregnirana vlakna postavljaju ručno i zbog toga je automatizacija onemogućena – proizvodnja u malom serijama.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Toplo formiranje</a:t>
            </a:r>
            <a:endParaRPr lang="sr-Latn-C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817906"/>
            <a:ext cx="434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U ovom postupku se sirovi materijal (mešavina polimera i monomera i vlakana) dejstvom pritiska i povišene temperature polimerizuje i dobija kompozitni materijal.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Postupak je srodan kovanju, ali traje duže i tokom procesiranja dolazi do transformacije materijala osnove.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Najčešće se primenjuje za kompozitne materijale sa osnovom tipa termoreaktivnog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Pogodan za radne predmete ravnih ili blago zakrivljenih površina.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638800" y="2590800"/>
            <a:ext cx="328216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Pritisak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2004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Prethodno formirani (složeni) višeslojni panel</a:t>
            </a:r>
            <a:endParaRPr lang="sr-Latn-C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Pultruzija</a:t>
            </a:r>
            <a:endParaRPr lang="sr-Latn-CS" dirty="0"/>
          </a:p>
        </p:txBody>
      </p:sp>
      <p:grpSp>
        <p:nvGrpSpPr>
          <p:cNvPr id="3" name="Group 11"/>
          <p:cNvGrpSpPr/>
          <p:nvPr/>
        </p:nvGrpSpPr>
        <p:grpSpPr>
          <a:xfrm>
            <a:off x="-76200" y="2971800"/>
            <a:ext cx="8001000" cy="2895600"/>
            <a:chOff x="1066800" y="3886200"/>
            <a:chExt cx="8077200" cy="2971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86200"/>
              <a:ext cx="7696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33600" y="3962400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Vlakna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8600" y="4038600"/>
              <a:ext cx="1295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Kompozitni materijal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886200"/>
              <a:ext cx="1295400" cy="1516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endParaRPr lang="sr-Latn-CS" b="1" dirty="0" smtClean="0"/>
            </a:p>
            <a:p>
              <a:endParaRPr lang="sr-Latn-CS" b="1" dirty="0" smtClean="0"/>
            </a:p>
            <a:p>
              <a:r>
                <a:rPr lang="sr-Latn-CS" b="1" dirty="0" smtClean="0"/>
                <a:t>Valjci za </a:t>
              </a:r>
              <a:r>
                <a:rPr lang="en-US" b="1" dirty="0" err="1" smtClean="0"/>
                <a:t>vučenje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4267200"/>
              <a:ext cx="838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r>
                <a:rPr lang="sr-Latn-CS" b="1" dirty="0" smtClean="0"/>
                <a:t>Vođica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4114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 pod pritiskom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2672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Sirovi kompozit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0386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Peć za umrežavanje</a:t>
              </a:r>
              <a:endParaRPr lang="sr-Latn-C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1066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srodan ekstruziji, s razlikom što se materijal vuče, kojim se dobijaju impregnirana kontinualna vlakna pogodna za upotrebu (profili) ili dalju preradu.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Visokoautomatizovan proces, pogodan za masovnu proizvodnju, precizna kontrola rasporeda vlakana, ali je cena visoka i mogućnost dobijanja samo proizvoda konstantnog poprečnog preseka.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4650" y="5305425"/>
            <a:ext cx="2419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76200" y="52006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9000" y="3733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429000"/>
          </a:xfrm>
        </p:spPr>
        <p:txBody>
          <a:bodyPr/>
          <a:lstStyle/>
          <a:p>
            <a:r>
              <a:rPr lang="sr-Latn-CS" dirty="0" smtClean="0"/>
              <a:t>Difuziono spajanje (metalna osnova)</a:t>
            </a:r>
          </a:p>
          <a:p>
            <a:r>
              <a:rPr lang="sr-Latn-CS" dirty="0" smtClean="0"/>
              <a:t>Namotavanje (metalna i keramička osnova)</a:t>
            </a:r>
          </a:p>
          <a:p>
            <a:r>
              <a:rPr lang="sr-Latn-CS" dirty="0" smtClean="0"/>
              <a:t>Parna infiltracija (keramička osnova)</a:t>
            </a:r>
          </a:p>
          <a:p>
            <a:r>
              <a:rPr lang="sr-Latn-CS" dirty="0" smtClean="0"/>
              <a:t>Infiltracija tečne faze (keramička osnova)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Dobijanje kompozitnih materijala sa kontinualnim vlaknima sa metalnom i keramičkom osnovom</a:t>
            </a:r>
            <a:endParaRPr lang="sr-Latn-C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r>
              <a:rPr lang="sr-Latn-CS" sz="4000" b="1" dirty="0" smtClean="0"/>
              <a:t>Difuziono spajanje</a:t>
            </a:r>
            <a:endParaRPr lang="sr-Latn-C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962400" y="3810000"/>
            <a:ext cx="4953000" cy="2286000"/>
            <a:chOff x="4876800" y="2819400"/>
            <a:chExt cx="4953000" cy="2286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200400"/>
              <a:ext cx="33528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791200" y="28194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Pritisak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01000" y="40386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Metalna snova</a:t>
              </a:r>
            </a:p>
            <a:p>
              <a:r>
                <a:rPr lang="sr-Latn-CS" b="1" dirty="0" smtClean="0"/>
                <a:t>Vlakna</a:t>
              </a:r>
              <a:endParaRPr lang="sr-Latn-C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167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Postupak srodan toplom formiranju i kovanju.</a:t>
            </a:r>
          </a:p>
          <a:p>
            <a:r>
              <a:rPr lang="sr-Latn-CS" b="1" dirty="0" smtClean="0"/>
              <a:t>Dejstvom pritiska, metalna osnova u viskoznom stanju se infiltrira između vlakana.</a:t>
            </a:r>
          </a:p>
          <a:p>
            <a:r>
              <a:rPr lang="sr-Latn-CS" b="1" dirty="0" smtClean="0"/>
              <a:t>Postupak pogodan za jednostavne radne predmete tipa ravne ploče ili blago zakrivljene konfigu</a:t>
            </a:r>
            <a:r>
              <a:rPr lang="en-US" b="1" dirty="0" smtClean="0"/>
              <a:t>r</a:t>
            </a:r>
            <a:r>
              <a:rPr lang="sr-Latn-CS" b="1" dirty="0" smtClean="0"/>
              <a:t>acije.</a:t>
            </a:r>
            <a:endParaRPr lang="sr-Latn-C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200400"/>
            <a:ext cx="323798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286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Namotavanje</a:t>
            </a:r>
            <a:endParaRPr kumimoji="0" lang="sr-Latn-C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3808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Nakon namotavanja, u kalup se pod pritiskom uliva tečni metal, presuje se oko namotanih vlakana ili se naprskava.</a:t>
            </a:r>
          </a:p>
          <a:p>
            <a:r>
              <a:rPr lang="sr-Latn-CS" sz="2000" b="1" dirty="0" smtClean="0"/>
              <a:t>Kod kompozitnih materijala sa keramičkom osnovom, koristi se namotavanje i simultano se vrši naprskavanje.</a:t>
            </a:r>
          </a:p>
          <a:p>
            <a:r>
              <a:rPr lang="sr-Latn-CS" sz="2000" b="1" dirty="0" smtClean="0"/>
              <a:t>Postupak pogodan za dobijanje radnih predmeta u obliku rezervoara ili cevi.</a:t>
            </a:r>
            <a:endParaRPr lang="sr-Latn-C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3529013"/>
            <a:ext cx="8153400" cy="2947987"/>
            <a:chOff x="533400" y="3352800"/>
            <a:chExt cx="8153400" cy="29479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733800"/>
              <a:ext cx="7220956" cy="256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0" y="3352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Plazma pištolj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5814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Vođica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3657600"/>
              <a:ext cx="2057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Kalem sa vlaknima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57912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0292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Čestice keramike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Parna infiltracija</a:t>
            </a:r>
            <a:endParaRPr lang="sr-Latn-C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3600" y="2849939"/>
            <a:ext cx="5029200" cy="4008061"/>
            <a:chOff x="1447800" y="2630269"/>
            <a:chExt cx="5029200" cy="40080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95600" y="3200400"/>
              <a:ext cx="35814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962400" y="28194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Gas 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7150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Para – reakcioni gasovi 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572666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Tečno hlađenje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57912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Hladno dno kalupa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26302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Indukciono zagrevanje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3429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Topli zid kalupa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05919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Vlakna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4495800"/>
              <a:ext cx="1371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Grafitni kalup</a:t>
              </a:r>
              <a:endParaRPr lang="sr-Latn-C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Nakon infiltracije reakcionih gasova između vlakana, dolazi do hemijske reakcije i deponovanja osnove na vlakna.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Uticajni faktori na mehaničke karakteristike kompozitnih materijala ojačanih kontinualnim vlaknima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221163"/>
          </a:xfrm>
        </p:spPr>
        <p:txBody>
          <a:bodyPr/>
          <a:lstStyle/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Orijentacija vlakana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Sadržaj vlakana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Raspored vlakana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Athezija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vlakana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osnove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Infiltracija tečne faze</a:t>
            </a:r>
            <a:endParaRPr lang="sr-Latn-C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b="1" dirty="0" smtClean="0"/>
              <a:t>Tečna keramika (najčešće staklo), uvodi se u kalup sa vlaknima.</a:t>
            </a:r>
          </a:p>
          <a:p>
            <a:r>
              <a:rPr lang="sr-Latn-CS" sz="1800" b="1" dirty="0" smtClean="0"/>
              <a:t>Reakciona tečna infiltracija podrazumeva uvođenje tečnog silicijuma u kalup sa vlaknima i nanetim ugljenikom. U kalupu dolazi do reakcije između C i Si i formira se SiC.</a:t>
            </a:r>
            <a:endParaRPr lang="sr-Latn-CS" sz="1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76400" y="3039070"/>
            <a:ext cx="4876800" cy="3264932"/>
            <a:chOff x="1676400" y="3039070"/>
            <a:chExt cx="4876800" cy="3264932"/>
          </a:xfrm>
        </p:grpSpPr>
        <p:grpSp>
          <p:nvGrpSpPr>
            <p:cNvPr id="5" name="Group 4"/>
            <p:cNvGrpSpPr/>
            <p:nvPr/>
          </p:nvGrpSpPr>
          <p:grpSpPr>
            <a:xfrm>
              <a:off x="1676400" y="3039070"/>
              <a:ext cx="4876800" cy="3264932"/>
              <a:chOff x="1219200" y="2819400"/>
              <a:chExt cx="4876800" cy="326493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048000" y="3200400"/>
                <a:ext cx="30480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962400" y="2819400"/>
                <a:ext cx="12954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Višak Si 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57150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Tečni Si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200" y="359033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Vlakna impregnirana sa ugljenikom</a:t>
                </a:r>
                <a:endParaRPr lang="sr-Latn-C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4504730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3434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548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Right Arrow 17"/>
          <p:cNvSpPr/>
          <p:nvPr/>
        </p:nvSpPr>
        <p:spPr>
          <a:xfrm rot="2394525">
            <a:off x="2559509" y="262672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Primena kompozitnih materijala ojačanih kontinualnim vlaknima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Avio industrija</a:t>
            </a:r>
          </a:p>
          <a:p>
            <a:r>
              <a:rPr lang="sr-Latn-CS" dirty="0" smtClean="0"/>
              <a:t>Raketna tehnika</a:t>
            </a:r>
          </a:p>
          <a:p>
            <a:r>
              <a:rPr lang="sr-Latn-CS" dirty="0" smtClean="0"/>
              <a:t>Vasionska industrija</a:t>
            </a:r>
          </a:p>
          <a:p>
            <a:r>
              <a:rPr lang="sr-Latn-CS" dirty="0" smtClean="0"/>
              <a:t>Namenska industrija</a:t>
            </a:r>
          </a:p>
          <a:p>
            <a:r>
              <a:rPr lang="sr-Latn-CS" dirty="0" smtClean="0"/>
              <a:t>Automobilska industija </a:t>
            </a:r>
          </a:p>
          <a:p>
            <a:r>
              <a:rPr lang="sr-Latn-CS" dirty="0" smtClean="0"/>
              <a:t>Elektronski uređaji</a:t>
            </a:r>
          </a:p>
          <a:p>
            <a:r>
              <a:rPr lang="sr-Latn-CS" dirty="0" smtClean="0"/>
              <a:t>Građevinarstvo</a:t>
            </a:r>
          </a:p>
          <a:p>
            <a:r>
              <a:rPr lang="sr-Latn-CS" dirty="0" smtClean="0"/>
              <a:t>Sportska oprema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810000" cy="838200"/>
          </a:xfrm>
        </p:spPr>
        <p:txBody>
          <a:bodyPr>
            <a:noAutofit/>
          </a:bodyPr>
          <a:lstStyle/>
          <a:p>
            <a:r>
              <a:rPr lang="sr-Latn-CS" sz="3200" dirty="0" smtClean="0"/>
              <a:t>Avio-industrija – kompoziti sa polimernom osnovom</a:t>
            </a:r>
            <a:endParaRPr lang="sr-Latn-C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3886200" cy="2895600"/>
          </a:xfrm>
        </p:spPr>
        <p:txBody>
          <a:bodyPr>
            <a:normAutofit/>
          </a:bodyPr>
          <a:lstStyle/>
          <a:p>
            <a:r>
              <a:rPr lang="sr-Latn-CS" sz="1800" b="1" dirty="0" smtClean="0"/>
              <a:t>Epoksidna smola ojačana ugljaničnim vlaknima</a:t>
            </a:r>
          </a:p>
          <a:p>
            <a:pPr marL="457200" indent="-457200">
              <a:buAutoNum type="arabicPeriod"/>
            </a:pPr>
            <a:r>
              <a:rPr lang="sr-Latn-CS" sz="1800" b="1" dirty="0" smtClean="0"/>
              <a:t>Smanjenje mase za ~13%</a:t>
            </a:r>
          </a:p>
          <a:p>
            <a:pPr marL="457200" indent="-457200">
              <a:buAutoNum type="arabicPeriod"/>
            </a:pPr>
            <a:r>
              <a:rPr lang="sr-Latn-CS" sz="1800" b="1" dirty="0" smtClean="0"/>
              <a:t>Povećana krutost za ~30%</a:t>
            </a:r>
            <a:endParaRPr lang="sr-Latn-CS" sz="1800" b="1" dirty="0"/>
          </a:p>
          <a:p>
            <a:pPr marL="457200" indent="-457200">
              <a:buAutoNum type="arabicPeriod"/>
            </a:pPr>
            <a:r>
              <a:rPr lang="sr-Latn-CS" sz="1800" b="1" dirty="0" smtClean="0"/>
              <a:t>Odsustvo korozije</a:t>
            </a:r>
          </a:p>
          <a:p>
            <a:pPr marL="457200" indent="-457200">
              <a:buAutoNum type="arabicPeriod"/>
            </a:pPr>
            <a:r>
              <a:rPr lang="sr-Latn-CS" sz="1800" b="1" dirty="0" smtClean="0"/>
              <a:t>Velika otpornost na zamor</a:t>
            </a:r>
          </a:p>
          <a:p>
            <a:pPr marL="457200" indent="-457200">
              <a:buAutoNum type="arabicPeriod"/>
            </a:pPr>
            <a:r>
              <a:rPr lang="sr-Latn-CS" sz="1800" b="1" dirty="0" smtClean="0"/>
              <a:t>Smanjen broj delova (veća brzina izrade, jednostavnije sklapanje)</a:t>
            </a:r>
          </a:p>
          <a:p>
            <a:pPr marL="457200" indent="-457200">
              <a:buAutoNum type="arabicPeriod"/>
            </a:pPr>
            <a:r>
              <a:rPr lang="sr-Latn-CS" sz="1800" b="1" dirty="0" smtClean="0"/>
              <a:t>Smanjen radarski odraz</a:t>
            </a:r>
          </a:p>
          <a:p>
            <a:pPr marL="457200" indent="-457200">
              <a:buAutoNum type="arabicPeriod"/>
            </a:pPr>
            <a:endParaRPr lang="sr-Latn-CS" sz="2000" b="1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810000" y="76200"/>
            <a:ext cx="5257800" cy="3228618"/>
            <a:chOff x="3886200" y="1295400"/>
            <a:chExt cx="5257800" cy="32286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6200" y="1295400"/>
              <a:ext cx="5257800" cy="3228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876800" y="3581400"/>
              <a:ext cx="9906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L.titana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3581400"/>
              <a:ext cx="9906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L.titana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1981200"/>
              <a:ext cx="15240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Alum.-litijum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1676400"/>
              <a:ext cx="2971800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1400" b="1" dirty="0" smtClean="0"/>
                <a:t>Kompozit na bazi ugljeničnih</a:t>
              </a:r>
              <a:r>
                <a:rPr lang="en-US" sz="1400" b="1" dirty="0" smtClean="0"/>
                <a:t> </a:t>
              </a:r>
              <a:r>
                <a:rPr lang="sr-Latn-CS" sz="1400" b="1" dirty="0" smtClean="0"/>
                <a:t>vlakana</a:t>
              </a:r>
              <a:endParaRPr lang="sr-Latn-CS" sz="1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6200" y="4648200"/>
            <a:ext cx="4495800" cy="2209800"/>
            <a:chOff x="152400" y="4648200"/>
            <a:chExt cx="4495800" cy="2209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5105400"/>
              <a:ext cx="2819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52400" y="4648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Radarski zrak</a:t>
              </a:r>
              <a:endParaRPr lang="sr-Latn-C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46482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Čestice ili ugljenična vlakna</a:t>
              </a:r>
              <a:endParaRPr lang="sr-Latn-CS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71600" y="4953000"/>
              <a:ext cx="228600" cy="15240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095500" y="5067300"/>
              <a:ext cx="457200" cy="22860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9600" y="3369365"/>
            <a:ext cx="4724400" cy="3393564"/>
            <a:chOff x="4419600" y="3369365"/>
            <a:chExt cx="4724400" cy="3393564"/>
          </a:xfrm>
        </p:grpSpPr>
        <p:grpSp>
          <p:nvGrpSpPr>
            <p:cNvPr id="15" name="Group 14"/>
            <p:cNvGrpSpPr/>
            <p:nvPr/>
          </p:nvGrpSpPr>
          <p:grpSpPr>
            <a:xfrm>
              <a:off x="4419600" y="3369365"/>
              <a:ext cx="4724400" cy="3393564"/>
              <a:chOff x="3962400" y="3369365"/>
              <a:chExt cx="4724400" cy="339356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67200" y="3369365"/>
                <a:ext cx="4419600" cy="2345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962400" y="5562600"/>
                <a:ext cx="2057400" cy="116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495800" y="5562600"/>
                <a:ext cx="4191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Kompozit na bazi ugljeničnih vlakana</a:t>
                </a:r>
              </a:p>
              <a:p>
                <a:r>
                  <a:rPr lang="sr-Latn-CS" b="1" dirty="0" smtClean="0"/>
                  <a:t>Polimer ojačan staklenim vlaknima</a:t>
                </a:r>
              </a:p>
              <a:p>
                <a:r>
                  <a:rPr lang="sr-Latn-CS" b="1" dirty="0" smtClean="0"/>
                  <a:t>Legura aluminijuma</a:t>
                </a:r>
              </a:p>
              <a:p>
                <a:r>
                  <a:rPr lang="sr-Latn-CS" b="1" dirty="0" smtClean="0"/>
                  <a:t>Legura titana</a:t>
                </a:r>
                <a:endParaRPr lang="sr-Latn-CS" b="1" dirty="0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953000" y="5562600"/>
              <a:ext cx="36576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2819400"/>
            <a:ext cx="2362201" cy="176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ight Arrow 21"/>
          <p:cNvSpPr/>
          <p:nvPr/>
        </p:nvSpPr>
        <p:spPr>
          <a:xfrm>
            <a:off x="3733800" y="29718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Raketna tehnika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1219200"/>
            <a:ext cx="4495800" cy="5410200"/>
            <a:chOff x="76200" y="1958073"/>
            <a:chExt cx="3798176" cy="4823727"/>
          </a:xfrm>
        </p:grpSpPr>
        <p:grpSp>
          <p:nvGrpSpPr>
            <p:cNvPr id="9" name="Group 8"/>
            <p:cNvGrpSpPr/>
            <p:nvPr/>
          </p:nvGrpSpPr>
          <p:grpSpPr>
            <a:xfrm>
              <a:off x="76200" y="1958073"/>
              <a:ext cx="3798176" cy="4823727"/>
              <a:chOff x="304800" y="1783902"/>
              <a:chExt cx="3798176" cy="482372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3429000"/>
                <a:ext cx="1295400" cy="3178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588376" y="1783902"/>
                <a:ext cx="2514600" cy="205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Kućište motora:</a:t>
                </a:r>
              </a:p>
              <a:p>
                <a:r>
                  <a:rPr lang="sr-Latn-CS" b="1" dirty="0" smtClean="0"/>
                  <a:t>-kevlar (mora zaštita)</a:t>
                </a:r>
              </a:p>
              <a:p>
                <a:r>
                  <a:rPr lang="sr-Latn-CS" b="1" dirty="0" smtClean="0"/>
                  <a:t>-grafit ojačan ugljeničnim vlaknima</a:t>
                </a:r>
              </a:p>
              <a:p>
                <a:r>
                  <a:rPr lang="sr-Latn-CS" b="1" dirty="0" smtClean="0"/>
                  <a:t>-SiC ojačan ugljeničnim vlaknima</a:t>
                </a:r>
              </a:p>
              <a:p>
                <a:r>
                  <a:rPr lang="sr-Latn-CS" b="1" dirty="0" smtClean="0"/>
                  <a:t>-legura Al ojačana vlaknima Al</a:t>
                </a:r>
                <a:r>
                  <a:rPr lang="sr-Latn-CS" b="1" baseline="-25000" dirty="0" smtClean="0"/>
                  <a:t>2</a:t>
                </a:r>
                <a:r>
                  <a:rPr lang="sr-Latn-CS" b="1" dirty="0" smtClean="0"/>
                  <a:t>O</a:t>
                </a:r>
                <a:r>
                  <a:rPr lang="sr-Latn-CS" b="1" baseline="-25000" dirty="0" smtClean="0"/>
                  <a:t>3</a:t>
                </a:r>
                <a:endParaRPr lang="sr-Latn-CS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99341" y="4064208"/>
              <a:ext cx="2514600" cy="57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Opcioni toplotno - izolacioni sloj</a:t>
              </a:r>
              <a:endParaRPr lang="sr-Latn-C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4343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Mlaznik:</a:t>
            </a:r>
          </a:p>
          <a:p>
            <a:endParaRPr lang="sr-Latn-CS" b="1" dirty="0" smtClean="0"/>
          </a:p>
          <a:p>
            <a:r>
              <a:rPr lang="sr-Latn-CS" b="1" dirty="0" smtClean="0"/>
              <a:t>-grafit ojačan ugljeničnim vlaknima, </a:t>
            </a:r>
          </a:p>
          <a:p>
            <a:r>
              <a:rPr lang="sr-Latn-CS" b="1" dirty="0" smtClean="0"/>
              <a:t>-SiC ojačan ugljeničnim vlaknima ili </a:t>
            </a:r>
          </a:p>
          <a:p>
            <a:r>
              <a:rPr lang="sr-Latn-CS" b="1" dirty="0" smtClean="0"/>
              <a:t>-SiC ojačan sa SiC vlaknima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76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1. </a:t>
            </a:r>
            <a:r>
              <a:rPr lang="sr-Latn-CS" b="1" i="1" dirty="0" smtClean="0"/>
              <a:t>Grafit ojačan ugljeničnim vlaknima:</a:t>
            </a:r>
          </a:p>
          <a:p>
            <a:r>
              <a:rPr lang="sr-Latn-CS" b="1" dirty="0" smtClean="0"/>
              <a:t>-čvrstoća do 700 MPa</a:t>
            </a:r>
          </a:p>
          <a:p>
            <a:r>
              <a:rPr lang="sr-Latn-CS" b="1" dirty="0" smtClean="0"/>
              <a:t>-temperature do preko 2000</a:t>
            </a:r>
            <a:r>
              <a:rPr lang="sr-Latn-CS" b="1" baseline="30000" dirty="0" smtClean="0"/>
              <a:t>o</a:t>
            </a:r>
            <a:r>
              <a:rPr lang="sr-Latn-CS" b="1" dirty="0" smtClean="0"/>
              <a:t>C</a:t>
            </a:r>
          </a:p>
          <a:p>
            <a:r>
              <a:rPr lang="sr-Latn-CS" b="1" dirty="0" smtClean="0"/>
              <a:t>-pretežno za raketne motore na čvrsto gorivo</a:t>
            </a:r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447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2. </a:t>
            </a:r>
            <a:r>
              <a:rPr lang="sr-Latn-CS" b="1" i="1" dirty="0" smtClean="0"/>
              <a:t>SiC ojačan ugljeničnim vlaknima:</a:t>
            </a:r>
          </a:p>
          <a:p>
            <a:r>
              <a:rPr lang="sr-Latn-CS" b="1" dirty="0" smtClean="0"/>
              <a:t>-duži vek od grafita ojačanog ugljeničnim vlaknima </a:t>
            </a:r>
          </a:p>
          <a:p>
            <a:r>
              <a:rPr lang="sr-Latn-CS" b="1" dirty="0" smtClean="0"/>
              <a:t>-veća otpornost na visoke temperature</a:t>
            </a:r>
          </a:p>
          <a:p>
            <a:r>
              <a:rPr lang="sr-Latn-CS" b="1" dirty="0" smtClean="0"/>
              <a:t>-veća otpornost na abraziju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048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3. </a:t>
            </a:r>
            <a:r>
              <a:rPr lang="sr-Latn-CS" b="1" i="1" dirty="0" smtClean="0"/>
              <a:t>SiC ojačan vlaknima SiC:</a:t>
            </a:r>
          </a:p>
          <a:p>
            <a:r>
              <a:rPr lang="sr-Latn-CS" b="1" dirty="0" smtClean="0"/>
              <a:t>-najduži radni vek </a:t>
            </a:r>
          </a:p>
          <a:p>
            <a:r>
              <a:rPr lang="sr-Latn-CS" b="1" dirty="0" smtClean="0"/>
              <a:t>-najveća otpornost na visoke temperature</a:t>
            </a:r>
          </a:p>
          <a:p>
            <a:r>
              <a:rPr lang="sr-Latn-CS" b="1" dirty="0" smtClean="0"/>
              <a:t>-najveća otpornost na abraziju</a:t>
            </a:r>
          </a:p>
          <a:p>
            <a:r>
              <a:rPr lang="sr-Latn-CS" b="1" dirty="0" smtClean="0"/>
              <a:t>-veća masa</a:t>
            </a:r>
          </a:p>
          <a:p>
            <a:r>
              <a:rPr lang="sr-Latn-CS" b="1" dirty="0" smtClean="0"/>
              <a:t>-primena za mlaznike</a:t>
            </a:r>
            <a:endParaRPr lang="sr-Latn-C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953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4. </a:t>
            </a:r>
            <a:r>
              <a:rPr lang="sr-Latn-CS" b="1" i="1" dirty="0" smtClean="0"/>
              <a:t>Legura Al ojačana vlaknima Al</a:t>
            </a:r>
            <a:r>
              <a:rPr lang="sr-Latn-CS" b="1" i="1" baseline="-25000" dirty="0" smtClean="0"/>
              <a:t>2</a:t>
            </a:r>
            <a:r>
              <a:rPr lang="sr-Latn-CS" b="1" i="1" dirty="0" smtClean="0"/>
              <a:t>O</a:t>
            </a:r>
            <a:r>
              <a:rPr lang="sr-Latn-CS" b="1" i="1" baseline="-25000" dirty="0" smtClean="0"/>
              <a:t>3 </a:t>
            </a:r>
            <a:r>
              <a:rPr lang="sr-Latn-CS" b="1" i="1" dirty="0" smtClean="0"/>
              <a:t>:</a:t>
            </a:r>
          </a:p>
          <a:p>
            <a:r>
              <a:rPr lang="sr-Latn-CS" b="1" dirty="0" smtClean="0"/>
              <a:t>-visoka otpornost na udarce</a:t>
            </a:r>
          </a:p>
          <a:p>
            <a:r>
              <a:rPr lang="sr-Latn-CS" b="1" dirty="0" smtClean="0"/>
              <a:t>-jednostavna popravka (višekratni motori)</a:t>
            </a:r>
          </a:p>
          <a:p>
            <a:r>
              <a:rPr lang="sr-Latn-CS" b="1" dirty="0" smtClean="0"/>
              <a:t>-veća masa</a:t>
            </a:r>
          </a:p>
          <a:p>
            <a:r>
              <a:rPr lang="sr-Latn-CS" b="1" dirty="0" smtClean="0"/>
              <a:t>-primena i za rezervoare pod pritiskom, rezervoare za tečno raketno gorivo</a:t>
            </a:r>
            <a:endParaRPr lang="sr-Latn-C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Vasionska industrija-kompoziti sa polimernom osnovom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5870" y="0"/>
            <a:ext cx="37981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731288"/>
            <a:ext cx="472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materijali:</a:t>
            </a:r>
          </a:p>
          <a:p>
            <a:r>
              <a:rPr lang="sr-Latn-CS" b="1" dirty="0" smtClean="0"/>
              <a:t>-epoksidna smola ojačana ugljeničnim vlaknima</a:t>
            </a:r>
          </a:p>
          <a:p>
            <a:r>
              <a:rPr lang="sr-Latn-CS" b="1" dirty="0" smtClean="0"/>
              <a:t>-grafit ojačan ugljeničnim vlaknima</a:t>
            </a:r>
          </a:p>
          <a:p>
            <a:r>
              <a:rPr lang="sr-Latn-CS" b="1" dirty="0" smtClean="0"/>
              <a:t>-SiC ojačan ugljeničnim vlaknima</a:t>
            </a:r>
          </a:p>
          <a:p>
            <a:r>
              <a:rPr lang="sr-Latn-CS" b="1" dirty="0" smtClean="0"/>
              <a:t>-SiC ojačan SiC vlaknima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-mehaničke karakteristike</a:t>
            </a:r>
          </a:p>
          <a:p>
            <a:r>
              <a:rPr lang="sr-Latn-CS" b="1" dirty="0" smtClean="0"/>
              <a:t>-dimenzionalna stabilnost</a:t>
            </a:r>
          </a:p>
          <a:p>
            <a:r>
              <a:rPr lang="sr-Latn-CS" b="1" dirty="0" smtClean="0"/>
              <a:t>-što manja gustina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-strukturalni elementi</a:t>
            </a:r>
          </a:p>
          <a:p>
            <a:r>
              <a:rPr lang="sr-Latn-CS" b="1" dirty="0" smtClean="0"/>
              <a:t>-oplata</a:t>
            </a:r>
          </a:p>
          <a:p>
            <a:r>
              <a:rPr lang="sr-Latn-CS" b="1" dirty="0" smtClean="0"/>
              <a:t>-rezervoari za gorivo</a:t>
            </a:r>
          </a:p>
          <a:p>
            <a:r>
              <a:rPr lang="sr-Latn-CS" b="1" dirty="0" smtClean="0"/>
              <a:t>-nosači antena</a:t>
            </a:r>
          </a:p>
          <a:p>
            <a:r>
              <a:rPr lang="sr-Latn-CS" b="1" dirty="0" smtClean="0"/>
              <a:t>-komponente motora</a:t>
            </a:r>
          </a:p>
          <a:p>
            <a:r>
              <a:rPr lang="sr-Latn-CS" b="1" dirty="0" smtClean="0"/>
              <a:t>-lansirne rampe</a:t>
            </a:r>
          </a:p>
          <a:p>
            <a:endParaRPr lang="sr-Latn-CS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766" y="3810000"/>
            <a:ext cx="27822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2717" y="2590800"/>
            <a:ext cx="58912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4599" y="4419600"/>
            <a:ext cx="36806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Vasionska industrija – kompoziti sa metalnom osnovom</a:t>
            </a:r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18479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materijali:</a:t>
            </a:r>
          </a:p>
          <a:p>
            <a:r>
              <a:rPr lang="sr-Latn-CS" b="1" dirty="0" smtClean="0"/>
              <a:t>-legura aluminijuma ojačana bornim vlaknima</a:t>
            </a:r>
          </a:p>
          <a:p>
            <a:r>
              <a:rPr lang="sr-Latn-CS" b="1" dirty="0" smtClean="0"/>
              <a:t>- legura aluminijuma ojačana germanijumskim vlaknima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-mehaničke karakteristike</a:t>
            </a:r>
          </a:p>
          <a:p>
            <a:r>
              <a:rPr lang="sr-Latn-CS" b="1" dirty="0" smtClean="0"/>
              <a:t>-dimenzionalna stabilnost</a:t>
            </a:r>
          </a:p>
          <a:p>
            <a:r>
              <a:rPr lang="sr-Latn-CS" b="1" dirty="0" smtClean="0"/>
              <a:t>-što manja gustina</a:t>
            </a:r>
          </a:p>
          <a:p>
            <a:r>
              <a:rPr lang="sr-Latn-CS" b="1" dirty="0" smtClean="0"/>
              <a:t>-multifunkcionalnost </a:t>
            </a:r>
          </a:p>
          <a:p>
            <a:r>
              <a:rPr lang="sr-Latn-CS" b="1" dirty="0" smtClean="0"/>
              <a:t>(krutost+provodljivost)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-strukturalni elementi</a:t>
            </a:r>
          </a:p>
          <a:p>
            <a:r>
              <a:rPr lang="sr-Latn-CS" b="1" dirty="0" smtClean="0"/>
              <a:t>-antene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2209800"/>
            <a:ext cx="26504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4291532"/>
            <a:ext cx="1491878" cy="23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4267200"/>
            <a:ext cx="3486150" cy="23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7600" y="1905000"/>
            <a:ext cx="2590800" cy="21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1981200" y="2819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2562568">
            <a:off x="2211805" y="4001842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b="1" dirty="0" smtClean="0"/>
              <a:t>*Uštede omogućene upotrebom kompozitnih materijala sa kontinualnim vlaknima </a:t>
            </a:r>
            <a:br>
              <a:rPr lang="sr-Latn-CS" sz="3200" b="1" dirty="0" smtClean="0"/>
            </a:br>
            <a:r>
              <a:rPr lang="sr-Latn-CS" sz="3200" b="1" dirty="0" smtClean="0"/>
              <a:t>– podaci iz 1999. godine</a:t>
            </a:r>
            <a:endParaRPr lang="sr-Latn-C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057400"/>
          <a:ext cx="8153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Tip letelice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Ušteda goriva po kilogramu [$/kg]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Laki civilni avioni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55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Helikopteri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110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Avionski motori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440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Borbeni avioni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440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Putnički avioni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880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Sateliti u niskim orbitama</a:t>
                      </a:r>
                      <a:endParaRPr lang="sr-Latn-C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2200</a:t>
                      </a:r>
                      <a:endParaRPr lang="sr-Latn-C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Sateliti u visokim orbitama</a:t>
                      </a:r>
                      <a:endParaRPr lang="sr-Latn-C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22000</a:t>
                      </a:r>
                      <a:endParaRPr lang="sr-Latn-C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Space Shuttle</a:t>
                      </a:r>
                      <a:endParaRPr lang="sr-Latn-C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i="1" dirty="0" smtClean="0"/>
                        <a:t>33000</a:t>
                      </a:r>
                      <a:endParaRPr lang="sr-Latn-CS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6782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Porastom cene nafte značaj kompozitnih materijala u avio industriji i vasionskoj tehnici dolazi još više do izražaja.</a:t>
            </a:r>
            <a:endParaRPr lang="sr-Latn-C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Namenska industrija – balistička primena</a:t>
            </a:r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6479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materijali:</a:t>
            </a:r>
          </a:p>
          <a:p>
            <a:r>
              <a:rPr lang="sr-Latn-CS" b="1" dirty="0" smtClean="0"/>
              <a:t>-epoksidna smola ojačana aramidnim ili UHMWPE vlaknima</a:t>
            </a:r>
          </a:p>
          <a:p>
            <a:r>
              <a:rPr lang="sr-Latn-CS" b="1" dirty="0" smtClean="0"/>
              <a:t>-fenolna smola ojačana aramidnim ili UHMWPE vlaknima</a:t>
            </a:r>
          </a:p>
          <a:p>
            <a:r>
              <a:rPr lang="sr-Latn-CS" b="1" dirty="0" smtClean="0"/>
              <a:t>-vinilester ojačan aramidnim ili UHMWPE vlaknima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-mehaničke karakteristike</a:t>
            </a:r>
          </a:p>
          <a:p>
            <a:r>
              <a:rPr lang="sr-Latn-CS" b="1" dirty="0" smtClean="0"/>
              <a:t>-što manja gustina</a:t>
            </a:r>
          </a:p>
          <a:p>
            <a:r>
              <a:rPr lang="sr-Latn-CS" b="1" dirty="0" smtClean="0"/>
              <a:t>-balistička otpornost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286000"/>
            <a:ext cx="3048000" cy="22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6575" y="2133600"/>
            <a:ext cx="2257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4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875074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-šlemovi</a:t>
            </a:r>
          </a:p>
          <a:p>
            <a:r>
              <a:rPr lang="sr-Latn-CS" b="1" dirty="0" smtClean="0"/>
              <a:t>-oklop borbenih vozila, brodova i aviona</a:t>
            </a:r>
          </a:p>
          <a:p>
            <a:r>
              <a:rPr lang="sr-Latn-CS" b="1" dirty="0" smtClean="0"/>
              <a:t>-</a:t>
            </a:r>
            <a:r>
              <a:rPr lang="en-US" b="1" dirty="0" err="1" smtClean="0"/>
              <a:t>antišrapnelska</a:t>
            </a:r>
            <a:r>
              <a:rPr lang="en-US" b="1" dirty="0" smtClean="0"/>
              <a:t> </a:t>
            </a:r>
            <a:r>
              <a:rPr lang="en-US" b="1" dirty="0" err="1" smtClean="0"/>
              <a:t>zaštita</a:t>
            </a:r>
            <a:r>
              <a:rPr lang="sr-Latn-CS" b="1" dirty="0" smtClean="0"/>
              <a:t> borbenih vozila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8300" y="0"/>
            <a:ext cx="3695700" cy="24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Up Arrow 11"/>
          <p:cNvSpPr/>
          <p:nvPr/>
        </p:nvSpPr>
        <p:spPr>
          <a:xfrm>
            <a:off x="7772400" y="1905000"/>
            <a:ext cx="304800" cy="68580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Namenska industrija – streljačko oružje</a:t>
            </a:r>
            <a:endParaRPr lang="sr-Latn-C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9625" y="228600"/>
            <a:ext cx="4524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6675" y="1805722"/>
            <a:ext cx="2667326" cy="177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76400"/>
            <a:ext cx="2483556" cy="19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Epoksidna smola ojačana ugljeničnim vlaknima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-krutost</a:t>
            </a:r>
          </a:p>
          <a:p>
            <a:r>
              <a:rPr lang="sr-Latn-CS" b="1" dirty="0" smtClean="0"/>
              <a:t>-otpornost na habanje</a:t>
            </a:r>
          </a:p>
          <a:p>
            <a:r>
              <a:rPr lang="sr-Latn-CS" b="1" dirty="0" smtClean="0"/>
              <a:t>-mala masa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-potkundak, kundak, rukohvat</a:t>
            </a:r>
          </a:p>
          <a:p>
            <a:r>
              <a:rPr lang="sr-Latn-CS" b="1" dirty="0" smtClean="0"/>
              <a:t>-ojačanje cevi</a:t>
            </a:r>
          </a:p>
          <a:p>
            <a:r>
              <a:rPr lang="sr-Latn-CS" b="1" dirty="0" smtClean="0"/>
              <a:t>-futrole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*Ugljenična vlakna nisu pogodna za balističku zaštitu, zbog strukture samih vlakana:</a:t>
            </a:r>
            <a:endParaRPr lang="sr-Latn-CS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3886200" y="3580410"/>
            <a:ext cx="5029200" cy="32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Automobilska industrija</a:t>
            </a:r>
            <a:endParaRPr lang="sr-Latn-C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4343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3300" y="1168400"/>
            <a:ext cx="2324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Documents and Settings\Sebastian Balos\My Documents\1-carbon-fiber-lotus-elise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0555" y="4343401"/>
            <a:ext cx="3256845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6002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Epoksidna smola ojačana ugljeničnim vlaknima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-visoke mehaničke karakteristike</a:t>
            </a:r>
          </a:p>
          <a:p>
            <a:r>
              <a:rPr lang="sr-Latn-CS" b="1" dirty="0" smtClean="0"/>
              <a:t>-krutost</a:t>
            </a:r>
          </a:p>
          <a:p>
            <a:r>
              <a:rPr lang="sr-Latn-CS" b="1" dirty="0" smtClean="0"/>
              <a:t>-apsorpcija kinetičke energije</a:t>
            </a:r>
          </a:p>
          <a:p>
            <a:r>
              <a:rPr lang="sr-Latn-CS" b="1" dirty="0" smtClean="0"/>
              <a:t>-otpornost na habanje</a:t>
            </a:r>
          </a:p>
          <a:p>
            <a:r>
              <a:rPr lang="sr-Latn-CS" b="1" dirty="0" smtClean="0"/>
              <a:t>-mala masa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-delovi karoserije</a:t>
            </a:r>
          </a:p>
          <a:p>
            <a:r>
              <a:rPr lang="sr-Latn-CS" b="1" dirty="0" smtClean="0"/>
              <a:t>-elementi enterijera</a:t>
            </a:r>
          </a:p>
          <a:p>
            <a:r>
              <a:rPr lang="sr-Latn-CS" b="1" dirty="0" smtClean="0"/>
              <a:t>-naplatci</a:t>
            </a:r>
            <a:endParaRPr lang="sr-Latn-C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154495"/>
            <a:ext cx="3086458" cy="411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Orijentacija vlakana</a:t>
            </a:r>
            <a:endParaRPr lang="sr-Latn-C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1600200"/>
            <a:ext cx="4787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4876800" y="16764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 smtClean="0">
                <a:latin typeface="Calibri" pitchFamily="34" charset="0"/>
                <a:sym typeface="Symbol"/>
              </a:rPr>
              <a:t>Pravilo smeše:</a:t>
            </a:r>
          </a:p>
          <a:p>
            <a:r>
              <a:rPr lang="sr-Latn-CS" sz="2800" b="1" dirty="0" smtClean="0">
                <a:latin typeface="Calibri" pitchFamily="34" charset="0"/>
                <a:sym typeface="Symbol"/>
              </a:rPr>
              <a:t>E</a:t>
            </a:r>
            <a:r>
              <a:rPr lang="sr-Latn-CS" sz="2800" b="1" baseline="-25000" dirty="0" smtClean="0">
                <a:latin typeface="Calibri" pitchFamily="34" charset="0"/>
              </a:rPr>
              <a:t>K</a:t>
            </a:r>
            <a:r>
              <a:rPr lang="sr-Latn-CS" sz="2800" b="1" dirty="0" smtClean="0">
                <a:latin typeface="Calibri" pitchFamily="34" charset="0"/>
              </a:rPr>
              <a:t>=f</a:t>
            </a:r>
            <a:r>
              <a:rPr lang="sr-Latn-CS" sz="2800" b="1" baseline="-25000" dirty="0" smtClean="0">
                <a:latin typeface="Calibri" pitchFamily="34" charset="0"/>
              </a:rPr>
              <a:t>osn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2800" b="1" dirty="0" smtClean="0">
                <a:latin typeface="Calibri" pitchFamily="34" charset="0"/>
              </a:rPr>
              <a:t>+f</a:t>
            </a:r>
            <a:r>
              <a:rPr lang="sr-Latn-CS" sz="2800" b="1" baseline="-25000" dirty="0" smtClean="0">
                <a:latin typeface="Calibri" pitchFamily="34" charset="0"/>
              </a:rPr>
              <a:t>vlak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vlak</a:t>
            </a:r>
            <a:endParaRPr lang="sr-Latn-CS" sz="2800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3352800"/>
            <a:ext cx="37758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800" b="1" dirty="0" smtClean="0">
                <a:latin typeface="Calibri" pitchFamily="34" charset="0"/>
                <a:sym typeface="Symbol"/>
              </a:rPr>
              <a:t>Obrnuto pravilo smeše:</a:t>
            </a:r>
          </a:p>
          <a:p>
            <a:r>
              <a:rPr lang="sr-Latn-CS" sz="2800" b="1" dirty="0" smtClean="0">
                <a:latin typeface="Calibri" pitchFamily="34" charset="0"/>
                <a:sym typeface="Symbol"/>
              </a:rPr>
              <a:t>1/E</a:t>
            </a:r>
            <a:r>
              <a:rPr lang="sr-Latn-CS" sz="2800" b="1" baseline="-25000" dirty="0" smtClean="0">
                <a:latin typeface="Calibri" pitchFamily="34" charset="0"/>
              </a:rPr>
              <a:t>K</a:t>
            </a:r>
            <a:r>
              <a:rPr lang="sr-Latn-CS" sz="2800" b="1" dirty="0" smtClean="0">
                <a:latin typeface="Calibri" pitchFamily="34" charset="0"/>
              </a:rPr>
              <a:t>=f</a:t>
            </a:r>
            <a:r>
              <a:rPr lang="sr-Latn-CS" sz="2800" b="1" baseline="-25000" dirty="0" smtClean="0">
                <a:latin typeface="Calibri" pitchFamily="34" charset="0"/>
              </a:rPr>
              <a:t>osn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2800" b="1" dirty="0" smtClean="0">
                <a:latin typeface="Calibri" pitchFamily="34" charset="0"/>
              </a:rPr>
              <a:t>+f</a:t>
            </a:r>
            <a:r>
              <a:rPr lang="sr-Latn-CS" sz="2800" b="1" baseline="-25000" dirty="0" smtClean="0">
                <a:latin typeface="Calibri" pitchFamily="34" charset="0"/>
              </a:rPr>
              <a:t>vlak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/E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vlak</a:t>
            </a:r>
            <a:endParaRPr lang="sr-Latn-CS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6482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 smtClean="0">
                <a:latin typeface="Calibri" pitchFamily="34" charset="0"/>
                <a:sym typeface="Symbol"/>
              </a:rPr>
              <a:t>Najčešći slučaj-primena pletiva </a:t>
            </a:r>
          </a:p>
          <a:p>
            <a:r>
              <a:rPr lang="sr-Latn-CS" sz="2800" b="1" dirty="0" smtClean="0">
                <a:latin typeface="Calibri" pitchFamily="34" charset="0"/>
                <a:sym typeface="Symbol"/>
              </a:rPr>
              <a:t>zalivenog </a:t>
            </a:r>
          </a:p>
          <a:p>
            <a:r>
              <a:rPr lang="sr-Latn-CS" sz="2800" b="1" dirty="0" smtClean="0">
                <a:latin typeface="Calibri" pitchFamily="34" charset="0"/>
                <a:sym typeface="Symbol"/>
              </a:rPr>
              <a:t>u osnovu</a:t>
            </a:r>
            <a:endParaRPr lang="sr-Latn-C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334000"/>
            <a:ext cx="1828800" cy="137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Elektronski uređaji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1" y="4648200"/>
            <a:ext cx="3124199" cy="20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Sebastian Balos\My Documents\medium_pagani_hifi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5477" y="4343400"/>
            <a:ext cx="3082322" cy="2417911"/>
          </a:xfrm>
          <a:prstGeom prst="rect">
            <a:avLst/>
          </a:prstGeom>
          <a:noFill/>
        </p:spPr>
      </p:pic>
      <p:pic>
        <p:nvPicPr>
          <p:cNvPr id="3076" name="Picture 4" descr="C:\Documents and Settings\Sebastian Balos\My Documents\carbon-fiber-gui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"/>
            <a:ext cx="2619375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563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Epoksidna smola ojačana ugljeničnim vlaknima, može i reciklirani kompozitni materijal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-upijanje virbacija</a:t>
            </a:r>
          </a:p>
          <a:p>
            <a:r>
              <a:rPr lang="sr-Latn-CS" b="1" dirty="0" smtClean="0"/>
              <a:t>-otpornost na udarce</a:t>
            </a:r>
          </a:p>
          <a:p>
            <a:r>
              <a:rPr lang="sr-Latn-CS" b="1" dirty="0" smtClean="0"/>
              <a:t>-otpornost na habanje</a:t>
            </a:r>
          </a:p>
          <a:p>
            <a:r>
              <a:rPr lang="sr-Latn-CS" b="1" dirty="0" smtClean="0"/>
              <a:t>-mala masa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-audio uređaji</a:t>
            </a:r>
          </a:p>
          <a:p>
            <a:r>
              <a:rPr lang="sr-Latn-CS" b="1" dirty="0" smtClean="0"/>
              <a:t>-muzički instrumenti</a:t>
            </a:r>
          </a:p>
          <a:p>
            <a:r>
              <a:rPr lang="sr-Latn-CS" b="1" dirty="0" smtClean="0"/>
              <a:t>-računari</a:t>
            </a:r>
            <a:endParaRPr lang="sr-Latn-C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038600" cy="1143000"/>
          </a:xfrm>
        </p:spPr>
        <p:txBody>
          <a:bodyPr/>
          <a:lstStyle/>
          <a:p>
            <a:r>
              <a:rPr lang="sr-Latn-CS" dirty="0" smtClean="0"/>
              <a:t>Građevinarstvo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4547310"/>
            <a:ext cx="3200399" cy="23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1371600"/>
            <a:ext cx="4114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materijali sa eposkidnom osnovom ojačani:</a:t>
            </a:r>
          </a:p>
          <a:p>
            <a:r>
              <a:rPr lang="sr-Latn-CS" b="1" dirty="0" smtClean="0"/>
              <a:t>-ugljeničnim vlaknima</a:t>
            </a:r>
          </a:p>
          <a:p>
            <a:r>
              <a:rPr lang="sr-Latn-CS" b="1" dirty="0" smtClean="0"/>
              <a:t>-aramidnim vlaknima</a:t>
            </a:r>
          </a:p>
          <a:p>
            <a:r>
              <a:rPr lang="sr-Latn-CS" b="1" dirty="0" smtClean="0"/>
              <a:t>-staklenim vlaknima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-visoke mehaničke karakteristike</a:t>
            </a:r>
          </a:p>
          <a:p>
            <a:r>
              <a:rPr lang="sr-Latn-CS" b="1" dirty="0" smtClean="0"/>
              <a:t>-relativno niska cena</a:t>
            </a:r>
          </a:p>
          <a:p>
            <a:r>
              <a:rPr lang="sr-Latn-CS" b="1" dirty="0" smtClean="0"/>
              <a:t>-jednostavna ugradnja</a:t>
            </a:r>
          </a:p>
          <a:p>
            <a:r>
              <a:rPr lang="sr-Latn-CS" b="1" dirty="0" smtClean="0"/>
              <a:t>-athezija na po</a:t>
            </a:r>
            <a:r>
              <a:rPr lang="en-US" b="1" dirty="0" smtClean="0"/>
              <a:t>d</a:t>
            </a:r>
            <a:r>
              <a:rPr lang="sr-Latn-CS" b="1" dirty="0" smtClean="0"/>
              <a:t>logu od betona, cigle, drveta...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-reparacije</a:t>
            </a:r>
          </a:p>
          <a:p>
            <a:r>
              <a:rPr lang="sr-Latn-CS" b="1" dirty="0" smtClean="0"/>
              <a:t>-ojačanja konstrukcija zbog nadogradnje</a:t>
            </a:r>
          </a:p>
          <a:p>
            <a:r>
              <a:rPr lang="sr-Latn-CS" b="1" dirty="0" smtClean="0"/>
              <a:t>(-nameštaj)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1927789" cy="20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060" y="0"/>
            <a:ext cx="30799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957" y="2209800"/>
            <a:ext cx="33130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4484478"/>
            <a:ext cx="1752600" cy="23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2146554"/>
            <a:ext cx="1495425" cy="22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Sportska oprema</a:t>
            </a:r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Epoksidna smola ojačana ugljeničnim vlaknima.</a:t>
            </a:r>
          </a:p>
          <a:p>
            <a:endParaRPr lang="sr-Latn-CS" b="1" dirty="0" smtClean="0"/>
          </a:p>
          <a:p>
            <a:r>
              <a:rPr lang="sr-Latn-CS" b="1" dirty="0" smtClean="0"/>
              <a:t>Zahtevi:</a:t>
            </a:r>
          </a:p>
          <a:p>
            <a:r>
              <a:rPr lang="sr-Latn-CS" b="1" dirty="0" smtClean="0"/>
              <a:t>-visoke mehaničke karakteristike</a:t>
            </a:r>
          </a:p>
          <a:p>
            <a:r>
              <a:rPr lang="sr-Latn-CS" b="1" dirty="0" smtClean="0"/>
              <a:t>-mala masa</a:t>
            </a:r>
          </a:p>
          <a:p>
            <a:endParaRPr lang="sr-Latn-CS" b="1" dirty="0" smtClean="0"/>
          </a:p>
          <a:p>
            <a:r>
              <a:rPr lang="sr-Latn-CS" b="1" dirty="0" smtClean="0"/>
              <a:t>Primena:</a:t>
            </a:r>
          </a:p>
          <a:p>
            <a:r>
              <a:rPr lang="sr-Latn-CS" b="1" dirty="0" smtClean="0"/>
              <a:t>-ramovi za bicikle</a:t>
            </a:r>
          </a:p>
          <a:p>
            <a:r>
              <a:rPr lang="sr-Latn-CS" b="1" dirty="0" smtClean="0"/>
              <a:t>-teniski reketi</a:t>
            </a:r>
          </a:p>
          <a:p>
            <a:r>
              <a:rPr lang="sr-Latn-CS" b="1" dirty="0" smtClean="0"/>
              <a:t>-štapovi za golf</a:t>
            </a:r>
          </a:p>
          <a:p>
            <a:r>
              <a:rPr lang="sr-Latn-CS" b="1" dirty="0" smtClean="0"/>
              <a:t>-štapovi za pecanje</a:t>
            </a:r>
          </a:p>
          <a:p>
            <a:r>
              <a:rPr lang="sr-Latn-CS" b="1" dirty="0" smtClean="0"/>
              <a:t>-kanui...</a:t>
            </a:r>
            <a:endParaRPr lang="sr-Latn-C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338388"/>
            <a:ext cx="2876549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331" t="3719"/>
          <a:stretch>
            <a:fillRect/>
          </a:stretch>
        </p:blipFill>
        <p:spPr bwMode="auto">
          <a:xfrm>
            <a:off x="4933950" y="4572000"/>
            <a:ext cx="4133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14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4038600"/>
            <a:ext cx="21134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953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20894777">
            <a:off x="1873310" y="5407126"/>
            <a:ext cx="1482420" cy="158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Pitanja – kompozitni materijali ojačani kontinualnim vlaknima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1. Uticaj orijentacije vlakana na mehaničke osobine 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2. Uticaj sadržaja i rasporeda vlakana na mehaničke osobine i modifikacija pravila smeše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3. </a:t>
            </a:r>
            <a:r>
              <a:rPr lang="sr-Latn-CS" b="1" dirty="0">
                <a:solidFill>
                  <a:schemeClr val="tx2"/>
                </a:solidFill>
              </a:rPr>
              <a:t>Kompozitni materijali ojačani vlaknima u poređenju sa disperziono ojačanim kompozitnim materijalima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4. Ručno kalupovanje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5. Namotavanje kompozita sa polimernom, metalnom i keraičkom osnovom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6. Brizganje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7</a:t>
            </a:r>
            <a:r>
              <a:rPr lang="sr-Latn-CS" b="1" dirty="0" smtClean="0">
                <a:solidFill>
                  <a:schemeClr val="tx2"/>
                </a:solidFill>
              </a:rPr>
              <a:t>. Toplo formiranje i difuziono spajanje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8. Vrste infiltracije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9. Primena kompozitnih materijala sa kontinualnim vlaknima u avio, raketnoj i vasionskoj industriji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10. Primena kompozitnih materijala sa kontinualnim vlaknima u namenskoj industriji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11. Primena kompozitnih materijala sa kontinualnim vlaknima u automobilskoj industriji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12. Primena kompozitnih materijala sa kontinualnim vlaknima u građevinarstvu i sportskoj opremi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Uticaj opterećenja na modul elastičnosti i zateznu čvrstoću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04800" y="1676400"/>
            <a:ext cx="5257800" cy="48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828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Zbog većeg sadržaja vlakana, odnos mehaničkih osobina kada sila deluje u pravcu vlakana i upravno na vlakna nije toliko izražena kao kada bi sadržaj bio relativno mali.</a:t>
            </a:r>
            <a:endParaRPr lang="sr-Latn-CS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257801" y="4164003"/>
            <a:ext cx="3886199" cy="2693997"/>
            <a:chOff x="5257801" y="4164003"/>
            <a:chExt cx="3886199" cy="2693997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257801" y="4164003"/>
              <a:ext cx="3886199" cy="2693997"/>
              <a:chOff x="2549525" y="1855053"/>
              <a:chExt cx="6881810" cy="5231284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2971800" y="1855053"/>
                <a:ext cx="6324600" cy="5231284"/>
                <a:chOff x="1143000" y="781050"/>
                <a:chExt cx="6324600" cy="5231284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1543050" y="781050"/>
                  <a:ext cx="5086350" cy="4446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143000" y="4876800"/>
                  <a:ext cx="1466850" cy="65741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1600" b="1" dirty="0">
                      <a:latin typeface="Calibri" pitchFamily="34" charset="0"/>
                    </a:rPr>
                    <a:t>Osnova</a:t>
                  </a:r>
                </a:p>
              </p:txBody>
            </p:sp>
            <p:sp>
              <p:nvSpPr>
                <p:cNvPr id="16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181599" y="4876800"/>
                  <a:ext cx="2286001" cy="11355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1600" b="1" dirty="0" smtClean="0">
                      <a:latin typeface="Calibri" pitchFamily="34" charset="0"/>
                    </a:rPr>
                    <a:t>Ojačavajuća faza</a:t>
                  </a:r>
                  <a:endParaRPr lang="sr-Latn-CS" sz="1600" b="1" dirty="0">
                    <a:latin typeface="Calibri" pitchFamily="34" charset="0"/>
                  </a:endParaRPr>
                </a:p>
              </p:txBody>
            </p:sp>
            <p:sp>
              <p:nvSpPr>
                <p:cNvPr id="1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3000" y="838200"/>
                  <a:ext cx="3810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800" b="1">
                      <a:latin typeface="Calibri" pitchFamily="34" charset="0"/>
                    </a:rPr>
                    <a:t>E</a:t>
                  </a:r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2549525" y="4800601"/>
                <a:ext cx="1108074" cy="717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b="1" dirty="0" smtClean="0">
                    <a:latin typeface="Calibri" pitchFamily="34" charset="0"/>
                  </a:rPr>
                  <a:t>E</a:t>
                </a:r>
                <a:r>
                  <a:rPr lang="sr-Latn-CS" b="1" baseline="-25000" dirty="0" smtClean="0">
                    <a:latin typeface="Calibri" pitchFamily="34" charset="0"/>
                  </a:rPr>
                  <a:t>osn.</a:t>
                </a:r>
                <a:endParaRPr lang="sr-Latn-CS" b="1" dirty="0">
                  <a:latin typeface="Calibri" pitchFamily="34" charset="0"/>
                </a:endParaRPr>
              </a:p>
            </p:txBody>
          </p:sp>
          <p:sp>
            <p:nvSpPr>
              <p:cNvPr id="11" name="TextBox 18"/>
              <p:cNvSpPr txBox="1">
                <a:spLocks noChangeArrowheads="1"/>
              </p:cNvSpPr>
              <p:nvPr/>
            </p:nvSpPr>
            <p:spPr bwMode="auto">
              <a:xfrm>
                <a:off x="8381998" y="2057399"/>
                <a:ext cx="1049337" cy="717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b="1" dirty="0" smtClean="0">
                    <a:latin typeface="Calibri" pitchFamily="34" charset="0"/>
                  </a:rPr>
                  <a:t>E</a:t>
                </a:r>
                <a:r>
                  <a:rPr lang="sr-Latn-CS" b="1" baseline="-25000" dirty="0" smtClean="0">
                    <a:latin typeface="Calibri" pitchFamily="34" charset="0"/>
                  </a:rPr>
                  <a:t>ojač.</a:t>
                </a:r>
                <a:endParaRPr lang="sr-Latn-CS" b="1" dirty="0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7429898" y="5371703"/>
              <a:ext cx="1753394" cy="1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V="1">
              <a:off x="7696202" y="5638799"/>
              <a:ext cx="1219201" cy="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6362703" y="5753098"/>
              <a:ext cx="990601" cy="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6591302" y="5981698"/>
              <a:ext cx="533401" cy="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Down Arrow 33"/>
          <p:cNvSpPr/>
          <p:nvPr/>
        </p:nvSpPr>
        <p:spPr>
          <a:xfrm>
            <a:off x="6629400" y="3657600"/>
            <a:ext cx="990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Rounded Rectangle 18"/>
          <p:cNvSpPr/>
          <p:nvPr/>
        </p:nvSpPr>
        <p:spPr>
          <a:xfrm>
            <a:off x="6781800" y="5638800"/>
            <a:ext cx="1524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29600" y="4495800"/>
            <a:ext cx="1524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0045486">
            <a:off x="7927460" y="4621318"/>
            <a:ext cx="609600" cy="15240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Disperzno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ojačani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3733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Ojačani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kont.vlaknima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Sadržaj i raspored vlakana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sr-Latn-CS" sz="2400" b="1" dirty="0" smtClean="0"/>
              <a:t>Što je udeo vlakana veći, veći je stepen ojačanja.</a:t>
            </a:r>
          </a:p>
          <a:p>
            <a:r>
              <a:rPr lang="sr-Latn-CS" sz="2400" b="1" dirty="0" smtClean="0"/>
              <a:t>Praktični maksimum sadržaja vlakana je 80 %, jer za veće vrednosti dolazi do prekomernog međusobnog kontakta vlakana, odnosno, vlakna nisu u potpunosti okružena osnovom.</a:t>
            </a:r>
          </a:p>
          <a:p>
            <a:r>
              <a:rPr lang="sr-Latn-CS" sz="2400" b="1" dirty="0" smtClean="0"/>
              <a:t>Zašto?</a:t>
            </a:r>
            <a:endParaRPr lang="sr-Latn-C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34094" y="3862103"/>
            <a:ext cx="7750841" cy="2843497"/>
            <a:chOff x="734094" y="3919432"/>
            <a:chExt cx="7750841" cy="28434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437777">
              <a:off x="6132552" y="4010713"/>
              <a:ext cx="2352383" cy="160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1540000"/>
              </a:camera>
              <a:lightRig rig="threePt" dir="t"/>
            </a:scene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60000">
              <a:off x="734094" y="3919432"/>
              <a:ext cx="4394844" cy="166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1480000"/>
              </a:camera>
              <a:lightRig rig="threePt" dir="t"/>
            </a:scene3d>
          </p:spPr>
        </p:pic>
        <p:sp>
          <p:nvSpPr>
            <p:cNvPr id="6" name="TextBox 5"/>
            <p:cNvSpPr txBox="1"/>
            <p:nvPr/>
          </p:nvSpPr>
          <p:spPr>
            <a:xfrm>
              <a:off x="3048000" y="5510702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Sva vlakna u kontaktu</a:t>
              </a:r>
            </a:p>
            <a:p>
              <a:pPr algn="ctr"/>
              <a:r>
                <a:rPr lang="sr-Latn-CS" b="1" dirty="0" smtClean="0"/>
                <a:t>C=1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5519632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Potpuno izolovana vlakna</a:t>
              </a:r>
            </a:p>
            <a:p>
              <a:pPr algn="ctr"/>
              <a:r>
                <a:rPr lang="sr-Latn-CS" b="1" dirty="0" smtClean="0"/>
                <a:t>C=0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562600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Stvani raspored vlakana unutar osnove</a:t>
              </a:r>
            </a:p>
            <a:p>
              <a:pPr algn="ctr"/>
              <a:r>
                <a:rPr lang="sr-Latn-CS" b="1" dirty="0" smtClean="0"/>
                <a:t>C=0</a:t>
              </a:r>
              <a:r>
                <a:rPr lang="sr-Latn-CS" b="1" dirty="0" smtClean="0">
                  <a:latin typeface="Times New Roman"/>
                  <a:cs typeface="Times New Roman"/>
                </a:rPr>
                <a:t>÷</a:t>
              </a:r>
              <a:r>
                <a:rPr lang="sr-Latn-CS" b="1" dirty="0" smtClean="0"/>
                <a:t>1</a:t>
              </a:r>
              <a:endParaRPr lang="sr-Latn-C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-734"/>
            <a:ext cx="8763000" cy="4801334"/>
            <a:chOff x="152400" y="227866"/>
            <a:chExt cx="8763000" cy="4801334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227866"/>
              <a:ext cx="5638800" cy="4496534"/>
              <a:chOff x="152400" y="227866"/>
              <a:chExt cx="5638800" cy="4496534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 t="-1487"/>
              <a:stretch>
                <a:fillRect/>
              </a:stretch>
            </p:blipFill>
            <p:spPr bwMode="auto">
              <a:xfrm rot="21360000">
                <a:off x="231972" y="227866"/>
                <a:ext cx="5266489" cy="2022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21480000"/>
                </a:camera>
                <a:lightRig rig="threePt" dir="t"/>
              </a:scene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09600" y="2133600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Potpuno izolovana vlakna</a:t>
                </a:r>
              </a:p>
              <a:p>
                <a:pPr algn="ctr"/>
                <a:r>
                  <a:rPr lang="sr-Latn-CS" b="1" dirty="0" smtClean="0"/>
                  <a:t>C=0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00400" y="213360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Sva vlakna u kontaktu</a:t>
                </a:r>
              </a:p>
              <a:p>
                <a:pPr algn="ctr"/>
                <a:r>
                  <a:rPr lang="sr-Latn-CS" b="1" dirty="0" smtClean="0"/>
                  <a:t>C=1</a:t>
                </a:r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" y="2970074"/>
                <a:ext cx="2819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Prednost: dobar prenos opterećenja sa osnove na vlakna</a:t>
                </a:r>
              </a:p>
              <a:p>
                <a:endParaRPr lang="sr-Latn-CS" b="1" dirty="0" smtClean="0"/>
              </a:p>
              <a:p>
                <a:r>
                  <a:rPr lang="sr-Latn-CS" b="1" dirty="0" smtClean="0"/>
                  <a:t>Nedostatak: manji sadržaj vlakana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71800" y="2970074"/>
                <a:ext cx="2819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Prednost: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velik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sadržaj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vlakana</a:t>
                </a:r>
                <a:endParaRPr lang="sr-Latn-CS" b="1" dirty="0" smtClean="0"/>
              </a:p>
              <a:p>
                <a:endParaRPr lang="sr-Latn-CS" b="1" dirty="0" smtClean="0"/>
              </a:p>
              <a:p>
                <a:r>
                  <a:rPr lang="sr-Latn-CS" b="1" dirty="0" smtClean="0"/>
                  <a:t>Nedostatak: loš prenos opterećenja sa osnove na vlakna</a:t>
                </a:r>
                <a:endParaRPr lang="sr-Latn-CS" b="1" dirty="0"/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437777">
              <a:off x="5900858" y="332081"/>
              <a:ext cx="2877116" cy="196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1540000"/>
              </a:camera>
              <a:lightRig rig="threePt" dir="t"/>
            </a:scene3d>
          </p:spPr>
        </p:pic>
        <p:sp>
          <p:nvSpPr>
            <p:cNvPr id="11" name="TextBox 10"/>
            <p:cNvSpPr txBox="1"/>
            <p:nvPr/>
          </p:nvSpPr>
          <p:spPr>
            <a:xfrm>
              <a:off x="6096000" y="21336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Stvani raspored vlakana unutar osnove</a:t>
              </a:r>
            </a:p>
            <a:p>
              <a:pPr algn="ctr"/>
              <a:r>
                <a:rPr lang="sr-Latn-CS" b="1" dirty="0" smtClean="0"/>
                <a:t>C=0</a:t>
              </a:r>
              <a:r>
                <a:rPr lang="sr-Latn-CS" b="1" dirty="0" smtClean="0">
                  <a:latin typeface="Times New Roman"/>
                  <a:cs typeface="Times New Roman"/>
                </a:rPr>
                <a:t>÷</a:t>
              </a:r>
              <a:r>
                <a:rPr lang="sr-Latn-CS" b="1" dirty="0" smtClean="0"/>
                <a:t>1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971800"/>
              <a:ext cx="2895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Potrebno je postići optimalni kompromis između:</a:t>
              </a:r>
            </a:p>
            <a:p>
              <a:pPr>
                <a:buFontTx/>
                <a:buChar char="-"/>
              </a:pPr>
              <a:r>
                <a:rPr lang="sr-Latn-CS" b="1" dirty="0" smtClean="0"/>
                <a:t>prenosa opterećenja sa osnove na vlakna</a:t>
              </a:r>
            </a:p>
            <a:p>
              <a:pPr>
                <a:buFontTx/>
                <a:buChar char="-"/>
              </a:pPr>
              <a:r>
                <a:rPr lang="sr-Latn-CS" b="1" dirty="0" smtClean="0"/>
                <a:t>što većeg sadržaja vlakana</a:t>
              </a:r>
              <a:endParaRPr lang="sr-Latn-CS" b="1" dirty="0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4191000" y="457200"/>
              <a:ext cx="533400" cy="86106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472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b="1" dirty="0" smtClean="0"/>
              <a:t>Modifikovano pravilo smeše:</a:t>
            </a:r>
          </a:p>
          <a:p>
            <a:pPr algn="ctr"/>
            <a:endParaRPr lang="sr-Latn-CS" sz="1400" b="1" dirty="0" smtClean="0"/>
          </a:p>
          <a:p>
            <a:pPr algn="ctr"/>
            <a:r>
              <a:rPr lang="sr-Latn-CS" sz="2000" b="1" dirty="0" smtClean="0">
                <a:latin typeface="Calibri" pitchFamily="34" charset="0"/>
                <a:sym typeface="Symbol"/>
              </a:rPr>
              <a:t>E</a:t>
            </a:r>
            <a:r>
              <a:rPr lang="sr-Latn-CS" sz="2000" b="1" baseline="-25000" dirty="0" smtClean="0">
                <a:latin typeface="Calibri" pitchFamily="34" charset="0"/>
              </a:rPr>
              <a:t>K</a:t>
            </a:r>
            <a:r>
              <a:rPr lang="sr-Latn-CS" sz="2000" b="1" dirty="0" smtClean="0">
                <a:latin typeface="Calibri" pitchFamily="34" charset="0"/>
              </a:rPr>
              <a:t>=k(f</a:t>
            </a:r>
            <a:r>
              <a:rPr lang="sr-Latn-CS" sz="2000" b="1" baseline="-25000" dirty="0" smtClean="0">
                <a:latin typeface="Calibri" pitchFamily="34" charset="0"/>
              </a:rPr>
              <a:t>osn</a:t>
            </a:r>
            <a:r>
              <a:rPr lang="sr-Latn-CS" sz="20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2000" b="1" baseline="-25000" dirty="0" smtClean="0">
                <a:latin typeface="Calibri" pitchFamily="34" charset="0"/>
                <a:sym typeface="Symbol"/>
              </a:rPr>
              <a:t>osn</a:t>
            </a:r>
            <a:r>
              <a:rPr lang="sr-Latn-CS" sz="2000" b="1" dirty="0" smtClean="0">
                <a:latin typeface="Calibri" pitchFamily="34" charset="0"/>
              </a:rPr>
              <a:t>+f</a:t>
            </a:r>
            <a:r>
              <a:rPr lang="sr-Latn-CS" sz="2000" b="1" baseline="-25000" dirty="0" smtClean="0">
                <a:latin typeface="Calibri" pitchFamily="34" charset="0"/>
              </a:rPr>
              <a:t>ojač</a:t>
            </a:r>
            <a:r>
              <a:rPr lang="sr-Latn-CS" sz="2000" b="1" dirty="0" smtClean="0">
                <a:latin typeface="Calibri" pitchFamily="34" charset="0"/>
                <a:sym typeface="Symbol"/>
              </a:rPr>
              <a:t> E</a:t>
            </a:r>
            <a:r>
              <a:rPr lang="sr-Latn-CS" sz="2000" b="1" baseline="-25000" dirty="0" smtClean="0">
                <a:latin typeface="Calibri" pitchFamily="34" charset="0"/>
                <a:sym typeface="Symbol"/>
              </a:rPr>
              <a:t>ojač</a:t>
            </a:r>
            <a:r>
              <a:rPr lang="sr-Latn-CS" sz="2000" b="1" dirty="0" smtClean="0">
                <a:latin typeface="Calibri" pitchFamily="34" charset="0"/>
                <a:sym typeface="Symbol"/>
              </a:rPr>
              <a:t>)</a:t>
            </a:r>
          </a:p>
          <a:p>
            <a:pPr algn="ctr"/>
            <a:endParaRPr lang="sr-Latn-CS" sz="1400" b="1" dirty="0" smtClean="0">
              <a:latin typeface="Calibri" pitchFamily="34" charset="0"/>
              <a:sym typeface="Symbol"/>
            </a:endParaRPr>
          </a:p>
          <a:p>
            <a:r>
              <a:rPr lang="sr-Latn-CS" sz="2000" b="1" dirty="0" smtClean="0"/>
              <a:t>Eksperimentalnim rezultatima je utvrđeno da je za C=0,2; faktor k~1.</a:t>
            </a:r>
          </a:p>
          <a:p>
            <a:pPr algn="just"/>
            <a:r>
              <a:rPr lang="sr-Latn-CS" sz="2000" b="1" dirty="0" smtClean="0">
                <a:solidFill>
                  <a:srgbClr val="FF0000"/>
                </a:solidFill>
              </a:rPr>
              <a:t>*To govori da je dobar prenos opterećenja sa osnove na vlakna dominantan nad sadržajem vlakana. </a:t>
            </a:r>
            <a:endParaRPr lang="sr-Latn-C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Kompozitni materijali ojačani vlaknima u poređenju sa disperziono ojačanim kompozitnim materijalima</a:t>
            </a:r>
            <a:endParaRPr lang="sr-Latn-C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981200"/>
            <a:ext cx="6477000" cy="4556805"/>
            <a:chOff x="1371600" y="2008187"/>
            <a:chExt cx="6477000" cy="4556805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71600" y="2008187"/>
              <a:ext cx="6477000" cy="4556805"/>
              <a:chOff x="2819400" y="1855053"/>
              <a:chExt cx="6477000" cy="4557484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971800" y="1855053"/>
                <a:ext cx="6324600" cy="4557484"/>
                <a:chOff x="1143000" y="781050"/>
                <a:chExt cx="6324600" cy="4557484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543050" y="781050"/>
                  <a:ext cx="5086350" cy="4446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981200" y="2086825"/>
                  <a:ext cx="2362200" cy="523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 smtClean="0">
                      <a:latin typeface="Calibri" pitchFamily="34" charset="0"/>
                    </a:rPr>
                    <a:t>Pravilo smeše</a:t>
                  </a:r>
                </a:p>
              </p:txBody>
            </p:sp>
            <p:sp>
              <p:nvSpPr>
                <p:cNvPr id="1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992108"/>
                  <a:ext cx="3810000" cy="523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 smtClean="0">
                      <a:latin typeface="Calibri" pitchFamily="34" charset="0"/>
                    </a:rPr>
                    <a:t>Obrnuto pravilo smeše</a:t>
                  </a:r>
                </a:p>
              </p:txBody>
            </p:sp>
            <p:sp>
              <p:nvSpPr>
                <p:cNvPr id="1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143000" y="4876800"/>
                  <a:ext cx="114300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400" b="1">
                      <a:latin typeface="Calibri" pitchFamily="34" charset="0"/>
                    </a:rPr>
                    <a:t>Osnova</a:t>
                  </a:r>
                </a:p>
              </p:txBody>
            </p:sp>
            <p:sp>
              <p:nvSpPr>
                <p:cNvPr id="1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181600" y="4876800"/>
                  <a:ext cx="2286000" cy="4617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400" b="1" dirty="0" smtClean="0">
                      <a:latin typeface="Calibri" pitchFamily="34" charset="0"/>
                    </a:rPr>
                    <a:t>Ojačavajuća faza</a:t>
                  </a:r>
                  <a:endParaRPr lang="sr-Latn-CS" sz="2400" b="1" dirty="0">
                    <a:latin typeface="Calibri" pitchFamily="34" charset="0"/>
                  </a:endParaRPr>
                </a:p>
              </p:txBody>
            </p:sp>
            <p:sp>
              <p:nvSpPr>
                <p:cNvPr id="1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3000" y="838200"/>
                  <a:ext cx="3810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800" b="1">
                      <a:latin typeface="Calibri" pitchFamily="34" charset="0"/>
                    </a:rPr>
                    <a:t>E</a:t>
                  </a:r>
                </a:p>
              </p:txBody>
            </p:sp>
          </p:grpSp>
          <p:sp>
            <p:nvSpPr>
              <p:cNvPr id="6" name="TextBox 17"/>
              <p:cNvSpPr txBox="1">
                <a:spLocks noChangeArrowheads="1"/>
              </p:cNvSpPr>
              <p:nvPr/>
            </p:nvSpPr>
            <p:spPr bwMode="auto">
              <a:xfrm>
                <a:off x="2819400" y="4800600"/>
                <a:ext cx="838200" cy="52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 smtClean="0">
                    <a:latin typeface="Calibri" pitchFamily="34" charset="0"/>
                  </a:rPr>
                  <a:t>E</a:t>
                </a:r>
                <a:r>
                  <a:rPr lang="sr-Latn-CS" sz="2800" b="1" baseline="-25000" dirty="0" smtClean="0">
                    <a:latin typeface="Calibri" pitchFamily="34" charset="0"/>
                  </a:rPr>
                  <a:t>osn.</a:t>
                </a:r>
                <a:endParaRPr lang="sr-Latn-CS" sz="2800" b="1" dirty="0">
                  <a:latin typeface="Calibri" pitchFamily="34" charset="0"/>
                </a:endParaRPr>
              </a:p>
            </p:txBody>
          </p:sp>
          <p:sp>
            <p:nvSpPr>
              <p:cNvPr id="7" name="TextBox 18"/>
              <p:cNvSpPr txBox="1">
                <a:spLocks noChangeArrowheads="1"/>
              </p:cNvSpPr>
              <p:nvPr/>
            </p:nvSpPr>
            <p:spPr bwMode="auto">
              <a:xfrm>
                <a:off x="8382000" y="2057400"/>
                <a:ext cx="838200" cy="52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800" b="1" dirty="0" smtClean="0">
                    <a:latin typeface="Calibri" pitchFamily="34" charset="0"/>
                  </a:rPr>
                  <a:t>E</a:t>
                </a:r>
                <a:r>
                  <a:rPr lang="sr-Latn-CS" sz="2800" b="1" baseline="-25000" dirty="0" smtClean="0">
                    <a:latin typeface="Calibri" pitchFamily="34" charset="0"/>
                  </a:rPr>
                  <a:t>ojač.</a:t>
                </a:r>
                <a:endParaRPr lang="sr-Latn-CS" sz="2800" b="1" dirty="0">
                  <a:latin typeface="Calibri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9849021">
              <a:off x="1905000" y="3715390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xxxxxxxxxxxxxxxxxxxxxxxxxxxxxxxxxxxxxxxxxxxxxxxxxxxx</a:t>
              </a:r>
              <a:endParaRPr lang="sr-Latn-CS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2487054" y="4800601"/>
            <a:ext cx="345654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8" name="Right Arrow 17"/>
          <p:cNvSpPr/>
          <p:nvPr/>
        </p:nvSpPr>
        <p:spPr>
          <a:xfrm>
            <a:off x="5116774" y="2743200"/>
            <a:ext cx="143642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9" name="TextBox 18"/>
          <p:cNvSpPr txBox="1"/>
          <p:nvPr/>
        </p:nvSpPr>
        <p:spPr>
          <a:xfrm>
            <a:off x="6553200" y="25908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 ojačan vlaknima (udeo vlakana ~80% uz vrlo visoku otpornost na širenje prsline)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4648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Kompozitni materijal ojačan česticama (udeo čestica do ~30% zbog negativnog efekta smanjenja otpornosti na širenje prsline)</a:t>
            </a:r>
            <a:endParaRPr lang="sr-Latn-CS" b="1" dirty="0"/>
          </a:p>
        </p:txBody>
      </p:sp>
      <p:sp>
        <p:nvSpPr>
          <p:cNvPr id="21" name="Oval 20"/>
          <p:cNvSpPr/>
          <p:nvPr/>
        </p:nvSpPr>
        <p:spPr>
          <a:xfrm>
            <a:off x="6096000" y="2362200"/>
            <a:ext cx="30480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Dobijanje kompozitnih materijala sa kontinualnim vlaknima sa polimernom osnovom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65437"/>
            <a:ext cx="8915400" cy="4525963"/>
          </a:xfrm>
        </p:spPr>
        <p:txBody>
          <a:bodyPr>
            <a:normAutofit/>
          </a:bodyPr>
          <a:lstStyle/>
          <a:p>
            <a:r>
              <a:rPr lang="sr-Latn-CS" sz="2400" b="1" dirty="0" smtClean="0"/>
              <a:t>U otvorenom kalupu: 1. Ručno kalupovanje</a:t>
            </a:r>
          </a:p>
          <a:p>
            <a:pPr>
              <a:buNone/>
            </a:pPr>
            <a:r>
              <a:rPr lang="sr-Latn-CS" sz="2400" b="1" dirty="0" smtClean="0"/>
              <a:t>				   </a:t>
            </a:r>
            <a:r>
              <a:rPr lang="sr-Latn-CS" sz="1600" b="1" dirty="0" smtClean="0"/>
              <a:t>   </a:t>
            </a:r>
            <a:r>
              <a:rPr lang="sr-Latn-CS" sz="2400" b="1" dirty="0" smtClean="0"/>
              <a:t>2. Namotavanje</a:t>
            </a:r>
          </a:p>
          <a:p>
            <a:pPr lvl="8">
              <a:buNone/>
            </a:pPr>
            <a:endParaRPr lang="sr-Latn-CS" sz="2400" b="1" dirty="0" smtClean="0"/>
          </a:p>
          <a:p>
            <a:pPr marL="341313" lvl="8" indent="-341313"/>
            <a:r>
              <a:rPr lang="sr-Latn-CS" sz="2400" b="1" dirty="0" smtClean="0"/>
              <a:t>U zatvorenom kalupu: 1. Konvencionalno brizganje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                                               2. Vakuumsko brizganje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3. Toplo formiranje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4. Pultruzija (kontinuirano izvlačenje)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Ručno kalupovanje</a:t>
            </a:r>
            <a:endParaRPr lang="sr-Latn-CS" dirty="0"/>
          </a:p>
        </p:txBody>
      </p:sp>
      <p:grpSp>
        <p:nvGrpSpPr>
          <p:cNvPr id="3" name="Group 15"/>
          <p:cNvGrpSpPr/>
          <p:nvPr/>
        </p:nvGrpSpPr>
        <p:grpSpPr>
          <a:xfrm>
            <a:off x="4816415" y="3219020"/>
            <a:ext cx="4403785" cy="3562781"/>
            <a:chOff x="4876800" y="3429000"/>
            <a:chExt cx="4024148" cy="3264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3148" y="3473583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Sloj upletenih kontinualnih impregniranih vlakana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 prethodno obloženi kalup se nanese sloj upletenih kontinualnih impregniranih vlakana, a preko toga se nanese osnova.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jeftin i pogodan za najveće radne predmete.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samo za male serije.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200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276196"/>
            <a:ext cx="2971800" cy="15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1837</Words>
  <Application>Microsoft Office PowerPoint</Application>
  <PresentationFormat>On-screen Show (4:3)</PresentationFormat>
  <Paragraphs>391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Uticajni faktori na mehaničke karakteristike kompozitnih materijala ojačanih kontinualnim vlaknima</vt:lpstr>
      <vt:lpstr>Orijentacija vlakana</vt:lpstr>
      <vt:lpstr>Uticaj opterećenja na modul elastičnosti i zateznu čvrstoću</vt:lpstr>
      <vt:lpstr>Sadržaj i raspored vlakana</vt:lpstr>
      <vt:lpstr>Slide 6</vt:lpstr>
      <vt:lpstr>Kompozitni materijali ojačani vlaknima u poređenju sa disperziono ojačanim kompozitnim materijalima</vt:lpstr>
      <vt:lpstr>Dobijanje kompozitnih materijala sa kontinualnim vlaknima sa polimernom osnovom</vt:lpstr>
      <vt:lpstr>Ručno kalupovanje</vt:lpstr>
      <vt:lpstr>Namotavanje</vt:lpstr>
      <vt:lpstr>*Umrežavanje autoklavom</vt:lpstr>
      <vt:lpstr>Konvencionalno brizganje</vt:lpstr>
      <vt:lpstr>Vakuumsko brizganje</vt:lpstr>
      <vt:lpstr>Toplo formiranje</vt:lpstr>
      <vt:lpstr>Pultruzija</vt:lpstr>
      <vt:lpstr>Dobijanje kompozitnih materijala sa kontinualnim vlaknima sa metalnom i keramičkom osnovom</vt:lpstr>
      <vt:lpstr>Difuziono spajanje</vt:lpstr>
      <vt:lpstr>Slide 18</vt:lpstr>
      <vt:lpstr>Parna infiltracija</vt:lpstr>
      <vt:lpstr>Infiltracija tečne faze</vt:lpstr>
      <vt:lpstr>Primena kompozitnih materijala ojačanih kontinualnim vlaknima</vt:lpstr>
      <vt:lpstr>Avio-industrija – kompoziti sa polimernom osnovom</vt:lpstr>
      <vt:lpstr>Raketna tehnika</vt:lpstr>
      <vt:lpstr>Vasionska industrija-kompoziti sa polimernom osnovom</vt:lpstr>
      <vt:lpstr>Vasionska industrija – kompoziti sa metalnom osnovom</vt:lpstr>
      <vt:lpstr>*Uštede omogućene upotrebom kompozitnih materijala sa kontinualnim vlaknima  – podaci iz 1999. godine</vt:lpstr>
      <vt:lpstr>Namenska industrija – balistička primena</vt:lpstr>
      <vt:lpstr>Namenska industrija – streljačko oružje</vt:lpstr>
      <vt:lpstr>Automobilska industrija</vt:lpstr>
      <vt:lpstr>Elektronski uređaji</vt:lpstr>
      <vt:lpstr>Građevinarstvo</vt:lpstr>
      <vt:lpstr>Sportska oprema</vt:lpstr>
      <vt:lpstr>Slide 33</vt:lpstr>
      <vt:lpstr>Slide 34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sebastijan</cp:lastModifiedBy>
  <cp:revision>122</cp:revision>
  <dcterms:created xsi:type="dcterms:W3CDTF">2011-04-02T20:34:13Z</dcterms:created>
  <dcterms:modified xsi:type="dcterms:W3CDTF">2013-11-26T11:51:11Z</dcterms:modified>
</cp:coreProperties>
</file>